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76" r:id="rId4"/>
    <p:sldId id="259" r:id="rId5"/>
    <p:sldId id="283" r:id="rId6"/>
    <p:sldId id="284" r:id="rId7"/>
    <p:sldId id="286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0000"/>
    <a:srgbClr val="F2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0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7A45A-92A6-414A-9B47-CA680459DAC7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7024D-778B-4C96-AC4D-2B1C2DA33A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3E9-C438-064A-A938-6C76A2AF9C0C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89-68FE-8F46-A6E8-B4FCBC87A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3E9-C438-064A-A938-6C76A2AF9C0C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89-68FE-8F46-A6E8-B4FCBC87A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3E9-C438-064A-A938-6C76A2AF9C0C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89-68FE-8F46-A6E8-B4FCBC87A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3E9-C438-064A-A938-6C76A2AF9C0C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89-68FE-8F46-A6E8-B4FCBC87A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3E9-C438-064A-A938-6C76A2AF9C0C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89-68FE-8F46-A6E8-B4FCBC87A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3E9-C438-064A-A938-6C76A2AF9C0C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89-68FE-8F46-A6E8-B4FCBC87A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3E9-C438-064A-A938-6C76A2AF9C0C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89-68FE-8F46-A6E8-B4FCBC87A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3E9-C438-064A-A938-6C76A2AF9C0C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89-68FE-8F46-A6E8-B4FCBC87A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3E9-C438-064A-A938-6C76A2AF9C0C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89-68FE-8F46-A6E8-B4FCBC87A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3E9-C438-064A-A938-6C76A2AF9C0C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89-68FE-8F46-A6E8-B4FCBC87A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3E9-C438-064A-A938-6C76A2AF9C0C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89-68FE-8F46-A6E8-B4FCBC87A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F03E9-C438-064A-A938-6C76A2AF9C0C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EF89-68FE-8F46-A6E8-B4FCBC87A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6102" y="544234"/>
            <a:ext cx="8008492" cy="5753334"/>
          </a:xfrm>
          <a:prstGeom prst="rect">
            <a:avLst/>
          </a:prstGeom>
          <a:noFill/>
          <a:ln w="25400" cap="rnd">
            <a:solidFill>
              <a:srgbClr val="FF0000"/>
            </a:solidFill>
          </a:ln>
          <a:effectLst>
            <a:innerShdw blurRad="1092200" dist="1752600" dir="13500000">
              <a:srgbClr val="FF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netceo\Desktop\rr materials\special projects\RR_logo_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41" y="2817651"/>
            <a:ext cx="4595813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4150" y="544234"/>
            <a:ext cx="8008492" cy="5753334"/>
          </a:xfrm>
          <a:prstGeom prst="rect">
            <a:avLst/>
          </a:prstGeom>
          <a:noFill/>
          <a:ln w="25400" cap="rnd">
            <a:solidFill>
              <a:srgbClr val="FF0000"/>
            </a:solidFill>
          </a:ln>
          <a:effectLst>
            <a:innerShdw blurRad="1092200" dist="1752600" dir="13500000">
              <a:srgbClr val="FF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4225" y="635000"/>
            <a:ext cx="45720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2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Lucida Grande"/>
              </a:rPr>
              <a:t>Introducing</a:t>
            </a:r>
            <a:r>
              <a:rPr lang="en-US" b="1" dirty="0">
                <a:solidFill>
                  <a:srgbClr val="F24747"/>
                </a:solidFill>
                <a:latin typeface="Lucida Grande"/>
                <a:cs typeface="Lucida Grande"/>
              </a:rPr>
              <a:t> 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339" y="1043565"/>
            <a:ext cx="7504113" cy="5047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cs typeface="Lucida Grande"/>
              </a:rPr>
              <a:t>Rising Results </a:t>
            </a:r>
            <a:r>
              <a:rPr lang="en-US" dirty="0" smtClean="0">
                <a:cs typeface="Lucida Grande"/>
              </a:rPr>
              <a:t>– </a:t>
            </a:r>
            <a:r>
              <a:rPr lang="en-US" dirty="0">
                <a:cs typeface="Lucida Grande"/>
              </a:rPr>
              <a:t>a </a:t>
            </a:r>
            <a:r>
              <a:rPr lang="en-US" dirty="0">
                <a:ea typeface="Calibri" pitchFamily="26" charset="0"/>
                <a:cs typeface="Lucida Grande"/>
              </a:rPr>
              <a:t>performance-based online media company run by industry veterans.  Providing a platform for deploying multiple online lead generation campaigns across any number of publisher sites</a:t>
            </a:r>
            <a:r>
              <a:rPr lang="en-US" dirty="0">
                <a:ea typeface="Calibri" pitchFamily="26" charset="0"/>
                <a:cs typeface="Calibri" pitchFamily="26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ea typeface="Calibri" pitchFamily="26" charset="0"/>
              <a:cs typeface="Calibri" pitchFamily="2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Calibri" pitchFamily="34" charset="0"/>
              </a:rPr>
              <a:t>Company founded in </a:t>
            </a:r>
            <a:r>
              <a:rPr lang="en-US" dirty="0" smtClean="0">
                <a:cs typeface="Calibri" pitchFamily="34" charset="0"/>
              </a:rPr>
              <a:t>2001</a:t>
            </a:r>
            <a:endParaRPr lang="en-US" dirty="0"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cs typeface="Calibri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Calibri" pitchFamily="34" charset="0"/>
              </a:rPr>
              <a:t>W</a:t>
            </a:r>
            <a:r>
              <a:rPr lang="en-US" dirty="0" smtClean="0">
                <a:cs typeface="Calibri" pitchFamily="34" charset="0"/>
              </a:rPr>
              <a:t>orks with leading  Retail , CPG , Travel and Entertainment Brands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cs typeface="Calibri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Calibri" pitchFamily="34" charset="0"/>
              </a:rPr>
              <a:t>Exclusive publisher network of over 65 million consumers, ability to target by lifestyle, age, interest, geography and other key data to only server offers to relevant audiences</a:t>
            </a:r>
            <a:r>
              <a:rPr lang="en-US" dirty="0">
                <a:cs typeface="Calibri" pitchFamily="34" charset="0"/>
              </a:rPr>
              <a:t> </a:t>
            </a:r>
            <a:endParaRPr lang="en-US" dirty="0" smtClean="0"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cs typeface="Calibri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Calibri" pitchFamily="34" charset="0"/>
              </a:rPr>
              <a:t>Acquires </a:t>
            </a:r>
            <a:r>
              <a:rPr lang="en-US" dirty="0">
                <a:cs typeface="Calibri" pitchFamily="34" charset="0"/>
              </a:rPr>
              <a:t>high lifetime-value consumers on a cost-effective CPL </a:t>
            </a:r>
            <a:r>
              <a:rPr lang="en-US" dirty="0" smtClean="0">
                <a:cs typeface="Calibri" pitchFamily="34" charset="0"/>
              </a:rPr>
              <a:t>basis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cs typeface="Calibri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Calibri" pitchFamily="34" charset="0"/>
              </a:rPr>
              <a:t>Hosted Lead Generation or CPA Display Media driven to client hosted websites</a:t>
            </a:r>
            <a:endParaRPr lang="en-US" dirty="0"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cs typeface="Calibri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Lucida Grande"/>
              <a:cs typeface="Lucida Grande"/>
            </a:endParaRPr>
          </a:p>
        </p:txBody>
      </p:sp>
      <p:pic>
        <p:nvPicPr>
          <p:cNvPr id="2050" name="Picture 2" descr="C:\Users\netceo\Desktop\rr materials\special projects\R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383338"/>
            <a:ext cx="13716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4150" y="544234"/>
            <a:ext cx="8008492" cy="5753334"/>
          </a:xfrm>
          <a:prstGeom prst="rect">
            <a:avLst/>
          </a:prstGeom>
          <a:noFill/>
          <a:ln w="25400" cap="rnd">
            <a:solidFill>
              <a:srgbClr val="FF0000"/>
            </a:solidFill>
          </a:ln>
          <a:effectLst>
            <a:innerShdw blurRad="1092200" dist="1752600" dir="13500000">
              <a:srgbClr val="FF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8513" y="708025"/>
            <a:ext cx="45720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2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Lucida Grande"/>
              </a:rPr>
              <a:t>Our Promise</a:t>
            </a:r>
            <a:r>
              <a:rPr lang="en-US" b="1" dirty="0">
                <a:solidFill>
                  <a:srgbClr val="F24747"/>
                </a:solidFill>
                <a:latin typeface="Lucida Grande"/>
                <a:cs typeface="Lucida Grande"/>
              </a:rPr>
              <a:t> 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143000"/>
            <a:ext cx="793304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cs typeface="Lucida Grande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b="1" dirty="0" smtClean="0">
              <a:ea typeface="Calibri" pitchFamily="26" charset="0"/>
              <a:cs typeface="Lucida Grande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ea typeface="Calibri" pitchFamily="26" charset="0"/>
                <a:cs typeface="Lucida Grande"/>
              </a:rPr>
              <a:t>Full </a:t>
            </a:r>
            <a:r>
              <a:rPr lang="en-US" sz="1600" b="1" dirty="0">
                <a:ea typeface="Calibri" pitchFamily="26" charset="0"/>
                <a:cs typeface="Lucida Grande"/>
              </a:rPr>
              <a:t>publisher transparency</a:t>
            </a:r>
            <a:r>
              <a:rPr lang="en-US" sz="1400" b="1" dirty="0">
                <a:ea typeface="Calibri" pitchFamily="26" charset="0"/>
                <a:cs typeface="Lucida Grande"/>
              </a:rPr>
              <a:t>: </a:t>
            </a:r>
            <a:r>
              <a:rPr lang="en-US" sz="1400" dirty="0">
                <a:ea typeface="Calibri" pitchFamily="26" charset="0"/>
                <a:cs typeface="Lucida Grande"/>
              </a:rPr>
              <a:t>know exactly where your program will run since we deliver a fully transparent media plan based on your specific needs.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ea typeface="Calibri" pitchFamily="26" charset="0"/>
              <a:cs typeface="Lucida Grande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ea typeface="Calibri" pitchFamily="26" charset="0"/>
                <a:cs typeface="Lucida Grande"/>
              </a:rPr>
              <a:t>Stringent data validation/management</a:t>
            </a:r>
            <a:r>
              <a:rPr lang="en-US" sz="1400" b="1" dirty="0">
                <a:ea typeface="Calibri" pitchFamily="26" charset="0"/>
                <a:cs typeface="Lucida Grande"/>
              </a:rPr>
              <a:t>: </a:t>
            </a:r>
            <a:r>
              <a:rPr lang="en-US" sz="1400" dirty="0">
                <a:ea typeface="Calibri" pitchFamily="26" charset="0"/>
                <a:cs typeface="Lucida Grande"/>
              </a:rPr>
              <a:t>our customized technology solutions can collect, validate, de-dupe, and pass your data in one clean uniquely coded file. We can also deploy multiple Auto Responder emails with dedicated IP addresses to protect your brand's reputation with ISP's.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ea typeface="Calibri" pitchFamily="26" charset="0"/>
              <a:cs typeface="Lucida Grande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ea typeface="Calibri" pitchFamily="26" charset="0"/>
                <a:cs typeface="Lucida Grande"/>
              </a:rPr>
              <a:t>Optimization by individual publisher source</a:t>
            </a:r>
            <a:r>
              <a:rPr lang="en-US" sz="1400" dirty="0">
                <a:ea typeface="Calibri" pitchFamily="26" charset="0"/>
                <a:cs typeface="Lucida Grande"/>
              </a:rPr>
              <a:t>: utilize actionable intelligence to continually optimize your campaign by publisher, cost and creative – maximizing your ROI. 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ea typeface="Calibri" pitchFamily="26" charset="0"/>
              <a:cs typeface="Lucida Grande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ea typeface="Calibri" pitchFamily="26" charset="0"/>
                <a:cs typeface="Lucida Grande"/>
              </a:rPr>
              <a:t>Total campaign control</a:t>
            </a:r>
            <a:r>
              <a:rPr lang="en-US" sz="1400" b="1" dirty="0">
                <a:ea typeface="Calibri" pitchFamily="26" charset="0"/>
                <a:cs typeface="Lucida Grande"/>
              </a:rPr>
              <a:t>: </a:t>
            </a:r>
            <a:r>
              <a:rPr lang="en-US" sz="1400" dirty="0">
                <a:ea typeface="Calibri" pitchFamily="26" charset="0"/>
                <a:cs typeface="Lucida Grande"/>
              </a:rPr>
              <a:t>knowing where your brand will appear, combined with the ability to direct the media plan placements, cost, volume and results assures you're always in control</a:t>
            </a:r>
            <a:r>
              <a:rPr lang="en-US" sz="1400" dirty="0" smtClean="0">
                <a:ea typeface="Calibri" pitchFamily="26" charset="0"/>
                <a:cs typeface="Lucida Grande"/>
              </a:rPr>
              <a:t>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ea typeface="Calibri" pitchFamily="26" charset="0"/>
              <a:cs typeface="Lucida Grande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>
                <a:ea typeface="Calibri" pitchFamily="26" charset="0"/>
                <a:cs typeface="Lucida Grande"/>
              </a:rPr>
              <a:t>Targeting: </a:t>
            </a:r>
            <a:r>
              <a:rPr lang="en-US" sz="1400" dirty="0" smtClean="0">
                <a:ea typeface="Calibri" pitchFamily="26" charset="0"/>
                <a:cs typeface="Lucida Grande"/>
              </a:rPr>
              <a:t> Display Media, ability to target by age, income, lifestyle, presence of children and HHI</a:t>
            </a:r>
            <a:endParaRPr lang="en-US" sz="1400" dirty="0">
              <a:ea typeface="Calibri" pitchFamily="26" charset="0"/>
              <a:cs typeface="Lucida Grande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ea typeface="Calibri" pitchFamily="26" charset="0"/>
              <a:cs typeface="Lucida Grande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ea typeface="Calibri" pitchFamily="26" charset="0"/>
              <a:cs typeface="Lucida Grand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>
                  <a:lumMod val="65000"/>
                </a:schemeClr>
              </a:solidFill>
              <a:ea typeface="Calibri" pitchFamily="26" charset="0"/>
              <a:cs typeface="Lucida Grande"/>
            </a:endParaRPr>
          </a:p>
        </p:txBody>
      </p:sp>
      <p:pic>
        <p:nvPicPr>
          <p:cNvPr id="6" name="Picture 2" descr="C:\Users\netceo\Desktop\rr materials\special projects\R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383338"/>
            <a:ext cx="13716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4150" y="544234"/>
            <a:ext cx="8008492" cy="5753334"/>
          </a:xfrm>
          <a:prstGeom prst="rect">
            <a:avLst/>
          </a:prstGeom>
          <a:noFill/>
          <a:ln w="25400" cap="rnd">
            <a:solidFill>
              <a:srgbClr val="FF0000"/>
            </a:solidFill>
          </a:ln>
          <a:effectLst>
            <a:innerShdw blurRad="1092200" dist="1752600" dir="13500000">
              <a:srgbClr val="FF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2307781" y="2788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Pictur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981" y="2552956"/>
            <a:ext cx="1287943" cy="454568"/>
          </a:xfrm>
          <a:prstGeom prst="rect">
            <a:avLst/>
          </a:prstGeom>
        </p:spPr>
      </p:pic>
      <p:pic>
        <p:nvPicPr>
          <p:cNvPr id="9" name="Picture 8" descr="Picture 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660" y="2814637"/>
            <a:ext cx="1675168" cy="479822"/>
          </a:xfrm>
          <a:prstGeom prst="rect">
            <a:avLst/>
          </a:prstGeom>
        </p:spPr>
      </p:pic>
      <p:pic>
        <p:nvPicPr>
          <p:cNvPr id="10" name="Picture 9" descr="Picture 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309" y="1818224"/>
            <a:ext cx="1423682" cy="382803"/>
          </a:xfrm>
          <a:prstGeom prst="rect">
            <a:avLst/>
          </a:prstGeom>
        </p:spPr>
      </p:pic>
      <p:pic>
        <p:nvPicPr>
          <p:cNvPr id="11" name="Picture 10" descr="Picture 1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497" y="4130675"/>
            <a:ext cx="1532126" cy="583994"/>
          </a:xfrm>
          <a:prstGeom prst="rect">
            <a:avLst/>
          </a:prstGeom>
        </p:spPr>
      </p:pic>
      <p:pic>
        <p:nvPicPr>
          <p:cNvPr id="12" name="Picture 11" descr="Picture 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8083" y="3400425"/>
            <a:ext cx="1304779" cy="547165"/>
          </a:xfrm>
          <a:prstGeom prst="rect">
            <a:avLst/>
          </a:prstGeom>
        </p:spPr>
      </p:pic>
      <p:pic>
        <p:nvPicPr>
          <p:cNvPr id="14" name="Picture 13" descr="Picture 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3999" y="4479925"/>
            <a:ext cx="1447884" cy="395643"/>
          </a:xfrm>
          <a:prstGeom prst="rect">
            <a:avLst/>
          </a:prstGeom>
        </p:spPr>
      </p:pic>
      <p:pic>
        <p:nvPicPr>
          <p:cNvPr id="15" name="Picture 14" descr="Picture 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904" y="3590925"/>
            <a:ext cx="1641496" cy="328299"/>
          </a:xfrm>
          <a:prstGeom prst="rect">
            <a:avLst/>
          </a:prstGeom>
        </p:spPr>
      </p:pic>
      <p:pic>
        <p:nvPicPr>
          <p:cNvPr id="16" name="Picture 15" descr="Picture 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576" y="1847850"/>
            <a:ext cx="1489973" cy="467365"/>
          </a:xfrm>
          <a:prstGeom prst="rect">
            <a:avLst/>
          </a:prstGeom>
        </p:spPr>
      </p:pic>
      <p:pic>
        <p:nvPicPr>
          <p:cNvPr id="17" name="Picture 16" descr="Picture 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0266" y="5202239"/>
            <a:ext cx="1010796" cy="550322"/>
          </a:xfrm>
          <a:prstGeom prst="rect">
            <a:avLst/>
          </a:prstGeom>
        </p:spPr>
      </p:pic>
      <p:pic>
        <p:nvPicPr>
          <p:cNvPr id="18" name="Picture 17" descr="Picture 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6153" y="1753344"/>
            <a:ext cx="1209234" cy="500373"/>
          </a:xfrm>
          <a:prstGeom prst="rect">
            <a:avLst/>
          </a:prstGeom>
        </p:spPr>
      </p:pic>
      <p:pic>
        <p:nvPicPr>
          <p:cNvPr id="19" name="Picture 18" descr="Picture 7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7107" y="5289544"/>
            <a:ext cx="2096828" cy="432471"/>
          </a:xfrm>
          <a:prstGeom prst="rect">
            <a:avLst/>
          </a:prstGeom>
        </p:spPr>
      </p:pic>
      <p:pic>
        <p:nvPicPr>
          <p:cNvPr id="20" name="Picture 19" descr="Picture 1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7124" y="5143500"/>
            <a:ext cx="1279525" cy="564001"/>
          </a:xfrm>
          <a:prstGeom prst="rect">
            <a:avLst/>
          </a:prstGeom>
        </p:spPr>
      </p:pic>
      <p:pic>
        <p:nvPicPr>
          <p:cNvPr id="23" name="Picture 22" descr="Picture 17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334" y="2795844"/>
            <a:ext cx="1439466" cy="446150"/>
          </a:xfrm>
          <a:prstGeom prst="rect">
            <a:avLst/>
          </a:prstGeom>
        </p:spPr>
      </p:pic>
      <p:pic>
        <p:nvPicPr>
          <p:cNvPr id="24" name="Picture 23" descr="Picture 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1730" y="4479925"/>
            <a:ext cx="1828795" cy="35261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4150" y="762000"/>
            <a:ext cx="800849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24747"/>
                </a:solidFill>
                <a:latin typeface="Lucida Grande"/>
                <a:cs typeface="Lucida Grande"/>
              </a:rPr>
              <a:t>Connect with publishers reaching Health, Finance, Education, Retail and more…such as:</a:t>
            </a:r>
            <a:endParaRPr lang="en-US" sz="2200" b="1" dirty="0">
              <a:solidFill>
                <a:srgbClr val="F24747"/>
              </a:solidFill>
              <a:latin typeface="Lucida Grande"/>
              <a:cs typeface="Lucida Grande"/>
            </a:endParaRPr>
          </a:p>
        </p:txBody>
      </p:sp>
      <p:pic>
        <p:nvPicPr>
          <p:cNvPr id="21" name="Picture 2" descr="C:\Users\netceo\Desktop\rr materials\special projects\RR_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383338"/>
            <a:ext cx="13716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4150" y="544234"/>
            <a:ext cx="8008492" cy="5753334"/>
          </a:xfrm>
          <a:prstGeom prst="rect">
            <a:avLst/>
          </a:prstGeom>
          <a:noFill/>
          <a:ln w="25400" cap="rnd">
            <a:solidFill>
              <a:srgbClr val="FF0000"/>
            </a:solidFill>
          </a:ln>
          <a:effectLst>
            <a:innerShdw blurRad="1092200" dist="1752600" dir="13500000">
              <a:srgbClr val="FF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1819" y="799584"/>
            <a:ext cx="32562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2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Lucida Grande"/>
              </a:rPr>
              <a:t>CPL Solutions </a:t>
            </a:r>
            <a:r>
              <a:rPr lang="en-US" sz="2200" b="1" dirty="0">
                <a:solidFill>
                  <a:srgbClr val="F2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Lucida Grande"/>
              </a:rPr>
              <a:t>A</a:t>
            </a:r>
            <a:r>
              <a:rPr lang="en-US" sz="2200" b="1" dirty="0" smtClean="0">
                <a:solidFill>
                  <a:srgbClr val="F2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Lucida Grande"/>
              </a:rPr>
              <a:t>t Work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8" descr="white-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424488"/>
            <a:ext cx="18621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19784" y="2435225"/>
            <a:ext cx="1076785" cy="102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722" tIns="49361" rIns="98722" bIns="49361">
            <a:spAutoFit/>
          </a:bodyPr>
          <a:lstStyle>
            <a:lvl1pPr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Consumers </a:t>
            </a:r>
            <a:br>
              <a:rPr lang="en-US" sz="1200" dirty="0" smtClean="0"/>
            </a:br>
            <a:r>
              <a:rPr lang="en-US" sz="1200" dirty="0" smtClean="0"/>
              <a:t>arrive on publisher registration pages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020350" y="3963525"/>
            <a:ext cx="1515148" cy="19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722" tIns="49361" rIns="98722" bIns="49361">
            <a:spAutoFit/>
          </a:bodyPr>
          <a:lstStyle>
            <a:lvl1pPr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+mn-lt"/>
              </a:rPr>
              <a:t>Consumers are presented with branded promotions in various formats where they can proactively select offers of interest during user registration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76200" y="2532063"/>
            <a:ext cx="0" cy="936625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06174" y="6060636"/>
            <a:ext cx="53736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prstClr val="black"/>
                </a:solidFill>
              </a:rPr>
              <a:t>Mock-ups are for demonstrational purposes only.</a:t>
            </a:r>
          </a:p>
        </p:txBody>
      </p:sp>
      <p:pic>
        <p:nvPicPr>
          <p:cNvPr id="16" name="Picture 14" descr="yes-no-black&amp;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83" y="3362095"/>
            <a:ext cx="685800" cy="1762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81925" y="1482725"/>
            <a:ext cx="5741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srgbClr val="7F7F7F"/>
                </a:solidFill>
                <a:latin typeface="+mn-lt"/>
              </a:rPr>
              <a:t>1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4991321" y="2991067"/>
            <a:ext cx="5741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srgbClr val="7F7F7F"/>
                </a:solidFill>
                <a:latin typeface="+mn-lt"/>
              </a:rPr>
              <a:t>2</a:t>
            </a:r>
          </a:p>
        </p:txBody>
      </p:sp>
      <p:pic>
        <p:nvPicPr>
          <p:cNvPr id="19" name="Picture 18" descr="Newsletter Articles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6475" y="709249"/>
            <a:ext cx="3008535" cy="2196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Up Arrow 14"/>
          <p:cNvSpPr>
            <a:spLocks noChangeArrowheads="1"/>
          </p:cNvSpPr>
          <p:nvPr/>
        </p:nvSpPr>
        <p:spPr bwMode="auto">
          <a:xfrm>
            <a:off x="5989638" y="2992889"/>
            <a:ext cx="344487" cy="301625"/>
          </a:xfrm>
          <a:prstGeom prst="up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1" name="Picture 20" descr="Newsletter Articles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8879" y="3106560"/>
            <a:ext cx="1760973" cy="3018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ight Arrow 16"/>
          <p:cNvSpPr>
            <a:spLocks noChangeArrowheads="1"/>
          </p:cNvSpPr>
          <p:nvPr/>
        </p:nvSpPr>
        <p:spPr bwMode="auto">
          <a:xfrm>
            <a:off x="6207348" y="3592296"/>
            <a:ext cx="344487" cy="381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3" name="Picture 22" descr="Register Now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6986" y="1749472"/>
            <a:ext cx="3374158" cy="3675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" descr="C:\Users\netceo\Desktop\rr materials\special projects\RR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383338"/>
            <a:ext cx="13716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4150" y="544234"/>
            <a:ext cx="8008492" cy="5753334"/>
          </a:xfrm>
          <a:prstGeom prst="rect">
            <a:avLst/>
          </a:prstGeom>
          <a:noFill/>
          <a:ln w="25400" cap="rnd">
            <a:solidFill>
              <a:srgbClr val="FF0000"/>
            </a:solidFill>
          </a:ln>
          <a:effectLst>
            <a:innerShdw blurRad="1092200" dist="1752600" dir="13500000">
              <a:srgbClr val="FF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1819" y="799584"/>
            <a:ext cx="32562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2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Lucida Grande"/>
              </a:rPr>
              <a:t>CPL Solutions </a:t>
            </a:r>
            <a:r>
              <a:rPr lang="en-US" sz="2200" b="1" dirty="0">
                <a:solidFill>
                  <a:srgbClr val="F2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Lucida Grande"/>
              </a:rPr>
              <a:t>A</a:t>
            </a:r>
            <a:r>
              <a:rPr lang="en-US" sz="2200" b="1" dirty="0" smtClean="0">
                <a:solidFill>
                  <a:srgbClr val="F2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Lucida Grande"/>
              </a:rPr>
              <a:t>t Work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76037" y="2541359"/>
            <a:ext cx="1138237" cy="268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22" tIns="49361" rIns="98722" bIns="49361">
            <a:spAutoFit/>
          </a:bodyPr>
          <a:lstStyle>
            <a:lvl1pPr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+mn-lt"/>
              </a:rPr>
              <a:t>Upon viewing the offers, consumers complete all required offer information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+mn-lt"/>
              </a:rPr>
              <a:t>&amp; re-confirm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+mn-lt"/>
              </a:rPr>
              <a:t>their selection, allowing their personal information to be sent to the desired brand via </a:t>
            </a:r>
            <a:r>
              <a:rPr lang="en-US" sz="1200" dirty="0" smtClean="0">
                <a:latin typeface="+mn-lt"/>
              </a:rPr>
              <a:t>RR</a:t>
            </a:r>
            <a:r>
              <a:rPr lang="en-US" sz="1200" dirty="0" smtClean="0">
                <a:latin typeface="+mn-lt"/>
              </a:rPr>
              <a:t>.</a:t>
            </a:r>
            <a:endParaRPr lang="en-US" sz="1200" dirty="0" smtClean="0">
              <a:latin typeface="+mn-lt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226629" y="1823146"/>
            <a:ext cx="2162621" cy="65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722" tIns="49361" rIns="98722" bIns="49361">
            <a:spAutoFit/>
          </a:bodyPr>
          <a:lstStyle>
            <a:lvl1pPr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+mn-lt"/>
              </a:rPr>
              <a:t>Selected offers are confirmed and auto responder email(s) can be deployed if needed.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-63500" y="2527300"/>
            <a:ext cx="0" cy="173990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4699000" y="2597150"/>
            <a:ext cx="0" cy="44450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00961" y="6063128"/>
            <a:ext cx="5373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i="1" dirty="0" smtClean="0">
                <a:solidFill>
                  <a:prstClr val="black"/>
                </a:solidFill>
              </a:rPr>
              <a:t>Mock-ups are for demonstrational purposes only.</a:t>
            </a:r>
          </a:p>
        </p:txBody>
      </p:sp>
      <p:pic>
        <p:nvPicPr>
          <p:cNvPr id="16" name="Picture 10" descr="submit-sk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93" y="4623253"/>
            <a:ext cx="3386137" cy="798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834105" y="1611311"/>
            <a:ext cx="5741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srgbClr val="7F7F7F"/>
                </a:solidFill>
                <a:latin typeface="+mn-lt"/>
              </a:rPr>
              <a:t>3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5639466" y="1552347"/>
            <a:ext cx="5741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srgbClr val="7F7F7F"/>
                </a:solidFill>
                <a:latin typeface="+mn-lt"/>
              </a:rPr>
              <a:t>4</a:t>
            </a:r>
          </a:p>
        </p:txBody>
      </p:sp>
      <p:pic>
        <p:nvPicPr>
          <p:cNvPr id="20" name="Picture 14" descr="Newsletter Articles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68" y="1528762"/>
            <a:ext cx="3382962" cy="3025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15" descr="Gmail - The email you requested - peter.ettenborough@gmail.c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86" y="2693064"/>
            <a:ext cx="2897187" cy="2728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2" descr="C:\Users\netceo\Desktop\rr materials\special projects\RR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383338"/>
            <a:ext cx="13716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3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F2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Display and Email Capabilities</a:t>
            </a:r>
            <a:br>
              <a:rPr lang="en-US" sz="3100" b="1" dirty="0" smtClean="0">
                <a:solidFill>
                  <a:srgbClr val="F2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</a:br>
            <a:r>
              <a:rPr lang="en-US" sz="3100" b="1" dirty="0" smtClean="0">
                <a:solidFill>
                  <a:srgbClr val="F2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Media Available on CPA or CPM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602" y="902606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Reach of 65 million consumers monthly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01368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71% Female Audience, 39% Age 35-54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0" y="1755032"/>
            <a:ext cx="3524219" cy="391872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094654"/>
            <a:ext cx="1722120" cy="2834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28" y="2287468"/>
            <a:ext cx="2697972" cy="13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4150" y="544234"/>
            <a:ext cx="8008492" cy="5753334"/>
          </a:xfrm>
          <a:prstGeom prst="rect">
            <a:avLst/>
          </a:prstGeom>
          <a:noFill/>
          <a:ln w="25400" cap="rnd">
            <a:solidFill>
              <a:srgbClr val="FF0000"/>
            </a:solidFill>
          </a:ln>
          <a:effectLst>
            <a:innerShdw blurRad="1092200" dist="1752600" dir="13500000">
              <a:srgbClr val="FF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4150" y="781946"/>
            <a:ext cx="800849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24747"/>
                </a:solidFill>
                <a:latin typeface="Lucida Grande"/>
                <a:cs typeface="Lucida Grande"/>
              </a:rPr>
              <a:t>SUMMARY</a:t>
            </a:r>
            <a:endParaRPr lang="en-US" sz="2200" b="1" dirty="0">
              <a:solidFill>
                <a:srgbClr val="F24747"/>
              </a:solidFill>
              <a:latin typeface="Lucida Grande"/>
              <a:cs typeface="Lucida Grand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436" y="1209223"/>
            <a:ext cx="763385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Lucida Grande"/>
              </a:rPr>
              <a:t>Performance-Based Solution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cs typeface="Lucida Grande"/>
              </a:rPr>
              <a:t>Pay on a fixed cost per lead basis for people who have opted-in and actively signed up and asked to communicate with your brand.  Display  media on CPL, CPA or CPM</a:t>
            </a:r>
          </a:p>
          <a:p>
            <a:endParaRPr lang="en-US" sz="1400" dirty="0" smtClean="0">
              <a:cs typeface="Lucida Grande"/>
            </a:endParaRPr>
          </a:p>
          <a:p>
            <a:r>
              <a:rPr lang="en-US" sz="2000" b="1" dirty="0" smtClean="0">
                <a:cs typeface="Lucida Grande"/>
              </a:rPr>
              <a:t>100% Transparent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cs typeface="Lucida Grande"/>
              </a:rPr>
              <a:t>Always know where your brand and offers are running</a:t>
            </a:r>
          </a:p>
          <a:p>
            <a:endParaRPr lang="en-US" sz="1600" dirty="0" smtClean="0">
              <a:cs typeface="Lucida Grande"/>
            </a:endParaRPr>
          </a:p>
          <a:p>
            <a:r>
              <a:rPr lang="en-US" sz="2000" b="1" dirty="0" smtClean="0">
                <a:cs typeface="Lucida Grande"/>
              </a:rPr>
              <a:t>Superior Validation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cs typeface="Lucida Grande"/>
              </a:rPr>
              <a:t>Our platform provides sophisticated email validation to collect, filter, de-dupe, area code/exchange validation, DPV level postal validation and flexible delivery formats</a:t>
            </a:r>
          </a:p>
          <a:p>
            <a:endParaRPr lang="en-US" sz="1600" dirty="0" smtClean="0">
              <a:cs typeface="Lucida Grande"/>
            </a:endParaRPr>
          </a:p>
          <a:p>
            <a:r>
              <a:rPr lang="en-US" sz="2000" b="1" dirty="0" smtClean="0">
                <a:cs typeface="Lucida Grande"/>
              </a:rPr>
              <a:t>Total Management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cs typeface="Lucida Grande"/>
              </a:rPr>
              <a:t>A simple platform that allows you to manage, optimize and control multiple campaign placements on any number of relevant sites</a:t>
            </a:r>
          </a:p>
          <a:p>
            <a:endParaRPr lang="en-US" sz="1600" dirty="0" smtClean="0">
              <a:cs typeface="Lucida Grande"/>
            </a:endParaRPr>
          </a:p>
          <a:p>
            <a:r>
              <a:rPr lang="en-US" sz="2000" b="1" dirty="0" smtClean="0">
                <a:cs typeface="Lucida Grande"/>
              </a:rPr>
              <a:t>Industry Veterans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cs typeface="Lucida Grande"/>
              </a:rPr>
              <a:t>RR</a:t>
            </a:r>
            <a:r>
              <a:rPr lang="en-US" sz="1600" dirty="0" smtClean="0">
                <a:cs typeface="Lucida Grande"/>
              </a:rPr>
              <a:t> </a:t>
            </a:r>
            <a:r>
              <a:rPr lang="en-US" sz="1600" dirty="0" smtClean="0">
                <a:cs typeface="Lucida Grande"/>
              </a:rPr>
              <a:t>is operated by hands-on, senior level personnel with years of industry experience and contacts who work primarily via exclusive relationships to maximize  program potential</a:t>
            </a:r>
          </a:p>
        </p:txBody>
      </p:sp>
      <p:pic>
        <p:nvPicPr>
          <p:cNvPr id="8" name="Picture 2" descr="C:\Users\netceo\Desktop\rr materials\special projects\R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383338"/>
            <a:ext cx="13716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4150" y="544234"/>
            <a:ext cx="8008492" cy="5753334"/>
          </a:xfrm>
          <a:prstGeom prst="rect">
            <a:avLst/>
          </a:prstGeom>
          <a:noFill/>
          <a:ln w="25400" cap="rnd">
            <a:solidFill>
              <a:srgbClr val="FF0000"/>
            </a:solidFill>
          </a:ln>
          <a:effectLst>
            <a:innerShdw blurRad="1092200" dist="1752600" dir="13500000">
              <a:srgbClr val="FF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cture 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49" y="5492722"/>
            <a:ext cx="1180952" cy="622222"/>
          </a:xfrm>
          <a:prstGeom prst="rect">
            <a:avLst/>
          </a:prstGeom>
        </p:spPr>
      </p:pic>
      <p:pic>
        <p:nvPicPr>
          <p:cNvPr id="6" name="Picture 5" descr="Picture 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91" y="5492722"/>
            <a:ext cx="1282540" cy="533333"/>
          </a:xfrm>
          <a:prstGeom prst="rect">
            <a:avLst/>
          </a:prstGeom>
        </p:spPr>
      </p:pic>
      <p:pic>
        <p:nvPicPr>
          <p:cNvPr id="8" name="Picture 7" descr="Picture 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520" y="5376906"/>
            <a:ext cx="1104762" cy="5460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4150" y="4873625"/>
            <a:ext cx="8008492" cy="1423943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5399" y="5095875"/>
            <a:ext cx="609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Lucida Grande"/>
                <a:cs typeface="Lucida Grande"/>
              </a:rPr>
              <a:t>Some Clients we work with:</a:t>
            </a:r>
            <a:endParaRPr lang="en-US" sz="1200" dirty="0">
              <a:solidFill>
                <a:srgbClr val="FF0000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  <a:latin typeface="Lucida Grande"/>
              <a:cs typeface="Lucida Grand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8101" y="1508125"/>
            <a:ext cx="4886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ucida Grande"/>
                <a:cs typeface="Lucida Grande"/>
              </a:rPr>
              <a:t>Contact</a:t>
            </a:r>
          </a:p>
          <a:p>
            <a:pPr algn="ctr"/>
            <a:r>
              <a:rPr lang="en-US" dirty="0" smtClean="0">
                <a:latin typeface="Lucida Grande"/>
                <a:cs typeface="Lucida Grande"/>
              </a:rPr>
              <a:t>Paul </a:t>
            </a:r>
            <a:r>
              <a:rPr lang="en-US" dirty="0" err="1" smtClean="0">
                <a:latin typeface="Lucida Grande"/>
                <a:cs typeface="Lucida Grande"/>
              </a:rPr>
              <a:t>Cetrola</a:t>
            </a:r>
            <a:endParaRPr lang="en-US" dirty="0" smtClean="0">
              <a:latin typeface="Lucida Grande"/>
              <a:cs typeface="Lucida Grande"/>
            </a:endParaRPr>
          </a:p>
          <a:p>
            <a:pPr algn="ctr"/>
            <a:r>
              <a:rPr lang="en-US" sz="1200" i="1" dirty="0" smtClean="0">
                <a:latin typeface="Lucida Grande"/>
                <a:cs typeface="Lucida Grande"/>
              </a:rPr>
              <a:t>President and </a:t>
            </a:r>
            <a:r>
              <a:rPr lang="en-US" sz="1200" i="1" dirty="0" err="1" smtClean="0">
                <a:latin typeface="Lucida Grande"/>
                <a:cs typeface="Lucida Grande"/>
              </a:rPr>
              <a:t>Ceo</a:t>
            </a:r>
            <a:endParaRPr lang="en-US" sz="1200" i="1" dirty="0" smtClean="0">
              <a:latin typeface="Lucida Grande"/>
              <a:cs typeface="Lucida Grande"/>
            </a:endParaRPr>
          </a:p>
          <a:p>
            <a:pPr algn="ctr"/>
            <a:endParaRPr lang="en-US" dirty="0" smtClean="0">
              <a:latin typeface="Lucida Grande"/>
              <a:cs typeface="Lucida Grande"/>
            </a:endParaRPr>
          </a:p>
          <a:p>
            <a:pPr algn="ctr"/>
            <a:r>
              <a:rPr lang="en-US" dirty="0" smtClean="0">
                <a:latin typeface="Lucida Grande"/>
                <a:cs typeface="Lucida Grande"/>
              </a:rPr>
              <a:t>Rising Results, Inc.</a:t>
            </a:r>
            <a:endParaRPr lang="en-US" dirty="0" smtClean="0">
              <a:latin typeface="Lucida Grande"/>
              <a:cs typeface="Lucida Grande"/>
            </a:endParaRPr>
          </a:p>
          <a:p>
            <a:pPr algn="ctr"/>
            <a:r>
              <a:rPr lang="en-US" dirty="0" smtClean="0">
                <a:latin typeface="Lucida Grande"/>
                <a:cs typeface="Lucida Grande"/>
              </a:rPr>
              <a:t>718-370-8301</a:t>
            </a:r>
            <a:endParaRPr lang="en-US" dirty="0" smtClean="0">
              <a:latin typeface="Lucida Grande"/>
              <a:cs typeface="Lucida Grande"/>
            </a:endParaRPr>
          </a:p>
          <a:p>
            <a:pPr algn="ctr"/>
            <a:r>
              <a:rPr lang="en-US" dirty="0" smtClean="0"/>
              <a:t>paul</a:t>
            </a:r>
            <a:r>
              <a:rPr lang="en-US" dirty="0" smtClean="0"/>
              <a:t>@risingresults.com</a:t>
            </a:r>
            <a:endParaRPr lang="en-US" dirty="0"/>
          </a:p>
        </p:txBody>
      </p:sp>
      <p:sp>
        <p:nvSpPr>
          <p:cNvPr id="2" name="AutoShape 2" descr="Image result for kellogg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5358733"/>
            <a:ext cx="1605969" cy="690285"/>
          </a:xfrm>
          <a:prstGeom prst="rect">
            <a:avLst/>
          </a:prstGeom>
        </p:spPr>
      </p:pic>
      <p:pic>
        <p:nvPicPr>
          <p:cNvPr id="15" name="Picture 14" descr="Picture 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2047" y="5252492"/>
            <a:ext cx="1612698" cy="761905"/>
          </a:xfrm>
          <a:prstGeom prst="rect">
            <a:avLst/>
          </a:prstGeom>
        </p:spPr>
      </p:pic>
      <p:pic>
        <p:nvPicPr>
          <p:cNvPr id="16" name="Picture 2" descr="C:\Users\netceo\Desktop\rr materials\special projects\RR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383338"/>
            <a:ext cx="13716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7421</TotalTime>
  <Words>521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Display and Email Capabilities Media Available on CPA or CPM </vt:lpstr>
      <vt:lpstr>PowerPoint Presentation</vt:lpstr>
      <vt:lpstr>PowerPoint Presentation</vt:lpstr>
    </vt:vector>
  </TitlesOfParts>
  <Company>Rising Results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Ettenborough</dc:creator>
  <cp:lastModifiedBy>NETCO ENTERPRISES</cp:lastModifiedBy>
  <cp:revision>175</cp:revision>
  <dcterms:created xsi:type="dcterms:W3CDTF">2012-11-08T14:40:09Z</dcterms:created>
  <dcterms:modified xsi:type="dcterms:W3CDTF">2015-08-28T16:36:03Z</dcterms:modified>
</cp:coreProperties>
</file>