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76" r:id="rId4"/>
    <p:sldId id="259" r:id="rId5"/>
    <p:sldId id="283" r:id="rId6"/>
    <p:sldId id="284" r:id="rId7"/>
    <p:sldId id="286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F0000"/>
    <a:srgbClr val="F2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30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7A45A-92A6-414A-9B47-CA680459DAC7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7024D-778B-4C96-AC4D-2B1C2DA33A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9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F03E9-C438-064A-A938-6C76A2AF9C0C}" type="datetimeFigureOut">
              <a:rPr lang="en-US" smtClean="0"/>
              <a:pPr/>
              <a:t>8/28/2015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BEF89-68FE-8F46-A6E8-B4FCBC87A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6102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netceo\Desktop\rr materials\special projects\RR_logo_blu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441" y="2817651"/>
            <a:ext cx="4595813" cy="120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4225" y="635000"/>
            <a:ext cx="4572000" cy="431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Introducing</a:t>
            </a:r>
            <a:r>
              <a:rPr lang="en-US" b="1" dirty="0">
                <a:solidFill>
                  <a:srgbClr val="F24747"/>
                </a:solidFill>
                <a:latin typeface="Lucida Grande"/>
                <a:cs typeface="Lucida Grande"/>
              </a:rPr>
              <a:t> </a:t>
            </a:r>
            <a:endParaRPr lang="en-US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6339" y="1043565"/>
            <a:ext cx="7504113" cy="50475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cs typeface="Lucida Grande"/>
              </a:rPr>
              <a:t>Rising Results </a:t>
            </a:r>
            <a:r>
              <a:rPr lang="en-US" dirty="0" smtClean="0">
                <a:cs typeface="Lucida Grande"/>
              </a:rPr>
              <a:t>– </a:t>
            </a:r>
            <a:r>
              <a:rPr lang="en-US" dirty="0">
                <a:cs typeface="Lucida Grande"/>
              </a:rPr>
              <a:t>a </a:t>
            </a:r>
            <a:r>
              <a:rPr lang="en-US" dirty="0">
                <a:ea typeface="Calibri" pitchFamily="26" charset="0"/>
                <a:cs typeface="Lucida Grande"/>
              </a:rPr>
              <a:t>performance-based online media company run by industry veterans.  Providing a platform for deploying multiple online lead generation campaigns across any number of publisher sites</a:t>
            </a:r>
            <a:r>
              <a:rPr lang="en-US" dirty="0">
                <a:ea typeface="Calibri" pitchFamily="26" charset="0"/>
                <a:cs typeface="Calibri" pitchFamily="26" charset="0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ea typeface="Calibri" pitchFamily="26" charset="0"/>
              <a:cs typeface="Calibri" pitchFamily="26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Calibri" pitchFamily="34" charset="0"/>
              </a:rPr>
              <a:t>Company founded in </a:t>
            </a:r>
            <a:r>
              <a:rPr lang="en-US" dirty="0" smtClean="0">
                <a:cs typeface="Calibri" pitchFamily="34" charset="0"/>
              </a:rPr>
              <a:t>2001</a:t>
            </a:r>
            <a:endParaRPr lang="en-US" dirty="0"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cs typeface="Calibri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Calibri" pitchFamily="34" charset="0"/>
              </a:rPr>
              <a:t>W</a:t>
            </a:r>
            <a:r>
              <a:rPr lang="en-US" dirty="0" smtClean="0">
                <a:cs typeface="Calibri" pitchFamily="34" charset="0"/>
              </a:rPr>
              <a:t>orks with leading  Retail , CPG , Travel and Entertainment Brands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cs typeface="Calibri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Calibri" pitchFamily="34" charset="0"/>
              </a:rPr>
              <a:t>Exclusive publisher network of over 65 million consumers, ability to target by lifestyle, age, interest, geography and other key data to only server offers to relevant audiences</a:t>
            </a:r>
            <a:r>
              <a:rPr lang="en-US" dirty="0">
                <a:cs typeface="Calibri" pitchFamily="34" charset="0"/>
              </a:rPr>
              <a:t> </a:t>
            </a:r>
            <a:endParaRPr lang="en-US" dirty="0" smtClean="0"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cs typeface="Calibri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Calibri" pitchFamily="34" charset="0"/>
              </a:rPr>
              <a:t>Acquires </a:t>
            </a:r>
            <a:r>
              <a:rPr lang="en-US" dirty="0">
                <a:cs typeface="Calibri" pitchFamily="34" charset="0"/>
              </a:rPr>
              <a:t>high lifetime-value consumers on a cost-effective CPL </a:t>
            </a:r>
            <a:r>
              <a:rPr lang="en-US" dirty="0" smtClean="0">
                <a:cs typeface="Calibri" pitchFamily="34" charset="0"/>
              </a:rPr>
              <a:t>basis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cs typeface="Calibri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Calibri" pitchFamily="34" charset="0"/>
              </a:rPr>
              <a:t>Hosted Lead Generation or CPA Display Media driven to client hosted websites</a:t>
            </a:r>
            <a:endParaRPr lang="en-US" dirty="0"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cs typeface="Calibri" pitchFamily="34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Lucida Grande"/>
              <a:cs typeface="Lucida Grande"/>
            </a:endParaRPr>
          </a:p>
        </p:txBody>
      </p:sp>
      <p:pic>
        <p:nvPicPr>
          <p:cNvPr id="2050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75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8513" y="708025"/>
            <a:ext cx="4572000" cy="431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Our Promise</a:t>
            </a:r>
            <a:r>
              <a:rPr lang="en-US" b="1" dirty="0">
                <a:solidFill>
                  <a:srgbClr val="F24747"/>
                </a:solidFill>
                <a:latin typeface="Lucida Grande"/>
                <a:cs typeface="Lucida Grande"/>
              </a:rPr>
              <a:t> </a:t>
            </a:r>
            <a:endParaRPr lang="en-US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143000"/>
            <a:ext cx="793304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400" b="1" dirty="0" smtClean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b="1" dirty="0" smtClean="0">
                <a:ea typeface="Calibri" pitchFamily="26" charset="0"/>
                <a:cs typeface="Lucida Grande"/>
              </a:rPr>
              <a:t>Full </a:t>
            </a:r>
            <a:r>
              <a:rPr lang="en-US" sz="1600" b="1" dirty="0">
                <a:ea typeface="Calibri" pitchFamily="26" charset="0"/>
                <a:cs typeface="Lucida Grande"/>
              </a:rPr>
              <a:t>publisher transparency</a:t>
            </a:r>
            <a:r>
              <a:rPr lang="en-US" sz="1400" b="1" dirty="0">
                <a:ea typeface="Calibri" pitchFamily="26" charset="0"/>
                <a:cs typeface="Lucida Grande"/>
              </a:rPr>
              <a:t>: </a:t>
            </a:r>
            <a:r>
              <a:rPr lang="en-US" sz="1400" dirty="0">
                <a:ea typeface="Calibri" pitchFamily="26" charset="0"/>
                <a:cs typeface="Lucida Grande"/>
              </a:rPr>
              <a:t>know exactly where your program will run since we deliver a fully transparent media plan based on your specific needs.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b="1" dirty="0">
                <a:ea typeface="Calibri" pitchFamily="26" charset="0"/>
                <a:cs typeface="Lucida Grande"/>
              </a:rPr>
              <a:t>Stringent data validation/management</a:t>
            </a:r>
            <a:r>
              <a:rPr lang="en-US" sz="1400" b="1" dirty="0">
                <a:ea typeface="Calibri" pitchFamily="26" charset="0"/>
                <a:cs typeface="Lucida Grande"/>
              </a:rPr>
              <a:t>: </a:t>
            </a:r>
            <a:r>
              <a:rPr lang="en-US" sz="1400" dirty="0">
                <a:ea typeface="Calibri" pitchFamily="26" charset="0"/>
                <a:cs typeface="Lucida Grande"/>
              </a:rPr>
              <a:t>our customized technology solutions can collect, validate, de-dupe, and pass your data in one clean uniquely coded file. We can also deploy multiple Auto Responder emails with dedicated IP addresses to protect your brand's reputation with ISP's.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b="1" dirty="0">
                <a:ea typeface="Calibri" pitchFamily="26" charset="0"/>
                <a:cs typeface="Lucida Grande"/>
              </a:rPr>
              <a:t>Optimization by individual publisher source</a:t>
            </a:r>
            <a:r>
              <a:rPr lang="en-US" sz="1400" dirty="0">
                <a:ea typeface="Calibri" pitchFamily="26" charset="0"/>
                <a:cs typeface="Lucida Grande"/>
              </a:rPr>
              <a:t>: utilize actionable intelligence to continually optimize your campaign by publisher, cost and creative – maximizing your ROI.  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200" dirty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b="1" dirty="0">
                <a:ea typeface="Calibri" pitchFamily="26" charset="0"/>
                <a:cs typeface="Lucida Grande"/>
              </a:rPr>
              <a:t>Total campaign control</a:t>
            </a:r>
            <a:r>
              <a:rPr lang="en-US" sz="1400" b="1" dirty="0">
                <a:ea typeface="Calibri" pitchFamily="26" charset="0"/>
                <a:cs typeface="Lucida Grande"/>
              </a:rPr>
              <a:t>: </a:t>
            </a:r>
            <a:r>
              <a:rPr lang="en-US" sz="1400" dirty="0">
                <a:ea typeface="Calibri" pitchFamily="26" charset="0"/>
                <a:cs typeface="Lucida Grande"/>
              </a:rPr>
              <a:t>knowing where your brand will appear, combined with the ability to direct the media plan placements, cost, volume and results assures you're always in control</a:t>
            </a:r>
            <a:r>
              <a:rPr lang="en-US" sz="1400" dirty="0" smtClean="0">
                <a:ea typeface="Calibri" pitchFamily="26" charset="0"/>
                <a:cs typeface="Lucida Grande"/>
              </a:rPr>
              <a:t>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400" dirty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b="1" dirty="0" smtClean="0">
                <a:ea typeface="Calibri" pitchFamily="26" charset="0"/>
                <a:cs typeface="Lucida Grande"/>
              </a:rPr>
              <a:t>Targeting: </a:t>
            </a:r>
            <a:r>
              <a:rPr lang="en-US" sz="1400" dirty="0" smtClean="0">
                <a:ea typeface="Calibri" pitchFamily="26" charset="0"/>
                <a:cs typeface="Lucida Grande"/>
              </a:rPr>
              <a:t> Display Media, ability to target by age, income, lifestyle, presence of children and HHI</a:t>
            </a:r>
            <a:endParaRPr lang="en-US" sz="1400" dirty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400" dirty="0">
              <a:ea typeface="Calibri" pitchFamily="26" charset="0"/>
              <a:cs typeface="Lucida Grande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200" dirty="0">
              <a:ea typeface="Calibri" pitchFamily="26" charset="0"/>
              <a:cs typeface="Lucida Gran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bg1">
                  <a:lumMod val="65000"/>
                </a:schemeClr>
              </a:solidFill>
              <a:ea typeface="Calibri" pitchFamily="26" charset="0"/>
              <a:cs typeface="Lucida Grande"/>
            </a:endParaRPr>
          </a:p>
        </p:txBody>
      </p:sp>
      <p:pic>
        <p:nvPicPr>
          <p:cNvPr id="6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97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-2307781" y="27881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Picture 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981" y="2552956"/>
            <a:ext cx="1287943" cy="454568"/>
          </a:xfrm>
          <a:prstGeom prst="rect">
            <a:avLst/>
          </a:prstGeom>
        </p:spPr>
      </p:pic>
      <p:pic>
        <p:nvPicPr>
          <p:cNvPr id="9" name="Picture 8" descr="Picture 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660" y="2814637"/>
            <a:ext cx="1675168" cy="479822"/>
          </a:xfrm>
          <a:prstGeom prst="rect">
            <a:avLst/>
          </a:prstGeom>
        </p:spPr>
      </p:pic>
      <p:pic>
        <p:nvPicPr>
          <p:cNvPr id="10" name="Picture 9" descr="Picture 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309" y="1818224"/>
            <a:ext cx="1423682" cy="382803"/>
          </a:xfrm>
          <a:prstGeom prst="rect">
            <a:avLst/>
          </a:prstGeom>
        </p:spPr>
      </p:pic>
      <p:pic>
        <p:nvPicPr>
          <p:cNvPr id="11" name="Picture 10" descr="Picture 1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497" y="4130675"/>
            <a:ext cx="1532126" cy="583994"/>
          </a:xfrm>
          <a:prstGeom prst="rect">
            <a:avLst/>
          </a:prstGeom>
        </p:spPr>
      </p:pic>
      <p:pic>
        <p:nvPicPr>
          <p:cNvPr id="12" name="Picture 11" descr="Picture 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8083" y="3400425"/>
            <a:ext cx="1304779" cy="547165"/>
          </a:xfrm>
          <a:prstGeom prst="rect">
            <a:avLst/>
          </a:prstGeom>
        </p:spPr>
      </p:pic>
      <p:pic>
        <p:nvPicPr>
          <p:cNvPr id="14" name="Picture 13" descr="Picture 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3999" y="4479925"/>
            <a:ext cx="1447884" cy="395643"/>
          </a:xfrm>
          <a:prstGeom prst="rect">
            <a:avLst/>
          </a:prstGeom>
        </p:spPr>
      </p:pic>
      <p:pic>
        <p:nvPicPr>
          <p:cNvPr id="15" name="Picture 14" descr="Picture 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904" y="3590925"/>
            <a:ext cx="1641496" cy="328299"/>
          </a:xfrm>
          <a:prstGeom prst="rect">
            <a:avLst/>
          </a:prstGeom>
        </p:spPr>
      </p:pic>
      <p:pic>
        <p:nvPicPr>
          <p:cNvPr id="16" name="Picture 15" descr="Picture 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5576" y="1847850"/>
            <a:ext cx="1489973" cy="467365"/>
          </a:xfrm>
          <a:prstGeom prst="rect">
            <a:avLst/>
          </a:prstGeom>
        </p:spPr>
      </p:pic>
      <p:pic>
        <p:nvPicPr>
          <p:cNvPr id="17" name="Picture 16" descr="Picture 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0266" y="5202239"/>
            <a:ext cx="1010796" cy="550322"/>
          </a:xfrm>
          <a:prstGeom prst="rect">
            <a:avLst/>
          </a:prstGeom>
        </p:spPr>
      </p:pic>
      <p:pic>
        <p:nvPicPr>
          <p:cNvPr id="18" name="Picture 17" descr="Picture 5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6153" y="1753344"/>
            <a:ext cx="1209234" cy="500373"/>
          </a:xfrm>
          <a:prstGeom prst="rect">
            <a:avLst/>
          </a:prstGeom>
        </p:spPr>
      </p:pic>
      <p:pic>
        <p:nvPicPr>
          <p:cNvPr id="19" name="Picture 18" descr="Picture 7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47107" y="5289544"/>
            <a:ext cx="2096828" cy="432471"/>
          </a:xfrm>
          <a:prstGeom prst="rect">
            <a:avLst/>
          </a:prstGeom>
        </p:spPr>
      </p:pic>
      <p:pic>
        <p:nvPicPr>
          <p:cNvPr id="20" name="Picture 19" descr="Picture 1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7124" y="5143500"/>
            <a:ext cx="1279525" cy="564001"/>
          </a:xfrm>
          <a:prstGeom prst="rect">
            <a:avLst/>
          </a:prstGeom>
        </p:spPr>
      </p:pic>
      <p:pic>
        <p:nvPicPr>
          <p:cNvPr id="23" name="Picture 22" descr="Picture 17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334" y="2795844"/>
            <a:ext cx="1439466" cy="446150"/>
          </a:xfrm>
          <a:prstGeom prst="rect">
            <a:avLst/>
          </a:prstGeom>
        </p:spPr>
      </p:pic>
      <p:pic>
        <p:nvPicPr>
          <p:cNvPr id="24" name="Picture 23" descr="Picture 2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1730" y="4479925"/>
            <a:ext cx="1828795" cy="35261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4150" y="762000"/>
            <a:ext cx="8008492" cy="7694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24747"/>
                </a:solidFill>
                <a:latin typeface="Lucida Grande"/>
                <a:cs typeface="Lucida Grande"/>
              </a:rPr>
              <a:t>Connect with publishers reaching Health, Finance, Education, Retail and more…such as:</a:t>
            </a:r>
            <a:endParaRPr lang="en-US" sz="2200" b="1" dirty="0">
              <a:solidFill>
                <a:srgbClr val="F24747"/>
              </a:solidFill>
              <a:latin typeface="Lucida Grande"/>
              <a:cs typeface="Lucida Grande"/>
            </a:endParaRPr>
          </a:p>
        </p:txBody>
      </p:sp>
      <p:pic>
        <p:nvPicPr>
          <p:cNvPr id="21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1819" y="799584"/>
            <a:ext cx="32562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CPL Solutions </a:t>
            </a:r>
            <a:r>
              <a:rPr lang="en-US" sz="2200" b="1" dirty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A</a:t>
            </a:r>
            <a:r>
              <a:rPr lang="en-US" sz="22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t Work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8" descr="white-b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663" y="5424488"/>
            <a:ext cx="1862137" cy="16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519784" y="2435225"/>
            <a:ext cx="1076785" cy="102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722" tIns="49361" rIns="98722" bIns="49361">
            <a:spAutoFit/>
          </a:bodyPr>
          <a:lstStyle>
            <a:lvl1pPr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/>
              <a:t>Consumers </a:t>
            </a:r>
            <a:br>
              <a:rPr lang="en-US" sz="1200" dirty="0" smtClean="0"/>
            </a:br>
            <a:r>
              <a:rPr lang="en-US" sz="1200" dirty="0" smtClean="0"/>
              <a:t>arrive on publisher registration pages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5020350" y="3963525"/>
            <a:ext cx="1515148" cy="194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722" tIns="49361" rIns="98722" bIns="49361">
            <a:spAutoFit/>
          </a:bodyPr>
          <a:lstStyle>
            <a:lvl1pPr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+mn-lt"/>
              </a:rPr>
              <a:t>Consumers are presented with branded promotions in various formats where they can proactively select offers of interest during user registration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>
            <a:off x="76200" y="2532063"/>
            <a:ext cx="0" cy="936625"/>
          </a:xfrm>
          <a:prstGeom prst="line">
            <a:avLst/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506174" y="6060636"/>
            <a:ext cx="53736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800" i="1" dirty="0" smtClean="0">
                <a:solidFill>
                  <a:prstClr val="black"/>
                </a:solidFill>
              </a:rPr>
              <a:t>Mock-ups are for demonstrational purposes only.</a:t>
            </a:r>
          </a:p>
        </p:txBody>
      </p:sp>
      <p:pic>
        <p:nvPicPr>
          <p:cNvPr id="16" name="Picture 14" descr="yes-no-black&amp;-Wh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283" y="3362095"/>
            <a:ext cx="685800" cy="1762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581925" y="1482725"/>
            <a:ext cx="5741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6000" dirty="0" smtClean="0">
                <a:solidFill>
                  <a:srgbClr val="7F7F7F"/>
                </a:solidFill>
                <a:latin typeface="+mn-lt"/>
              </a:rPr>
              <a:t>1</a:t>
            </a: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>
            <a:off x="4991321" y="2991067"/>
            <a:ext cx="5741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6000" dirty="0" smtClean="0">
                <a:solidFill>
                  <a:srgbClr val="7F7F7F"/>
                </a:solidFill>
                <a:latin typeface="+mn-lt"/>
              </a:rPr>
              <a:t>2</a:t>
            </a:r>
          </a:p>
        </p:txBody>
      </p:sp>
      <p:pic>
        <p:nvPicPr>
          <p:cNvPr id="19" name="Picture 18" descr="Newsletter Articles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46475" y="709249"/>
            <a:ext cx="3008535" cy="2196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Up Arrow 14"/>
          <p:cNvSpPr>
            <a:spLocks noChangeArrowheads="1"/>
          </p:cNvSpPr>
          <p:nvPr/>
        </p:nvSpPr>
        <p:spPr bwMode="auto">
          <a:xfrm>
            <a:off x="5989638" y="2992889"/>
            <a:ext cx="344487" cy="301625"/>
          </a:xfrm>
          <a:prstGeom prst="upArrow">
            <a:avLst>
              <a:gd name="adj1" fmla="val 5000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1" name="Picture 20" descr="Newsletter Articles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88879" y="3106560"/>
            <a:ext cx="1760973" cy="3018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Right Arrow 16"/>
          <p:cNvSpPr>
            <a:spLocks noChangeArrowheads="1"/>
          </p:cNvSpPr>
          <p:nvPr/>
        </p:nvSpPr>
        <p:spPr bwMode="auto">
          <a:xfrm>
            <a:off x="6207348" y="3592296"/>
            <a:ext cx="344487" cy="3810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3" name="Picture 22" descr="Register Now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86986" y="1749472"/>
            <a:ext cx="3374158" cy="3675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94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21819" y="799584"/>
            <a:ext cx="32562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CPL Solutions </a:t>
            </a:r>
            <a:r>
              <a:rPr lang="en-US" sz="2200" b="1" dirty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A</a:t>
            </a:r>
            <a:r>
              <a:rPr lang="en-US" sz="22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  <a:cs typeface="Lucida Grande"/>
              </a:rPr>
              <a:t>t Work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76037" y="2541359"/>
            <a:ext cx="1138237" cy="268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722" tIns="49361" rIns="98722" bIns="49361">
            <a:spAutoFit/>
          </a:bodyPr>
          <a:lstStyle>
            <a:lvl1pPr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+mn-lt"/>
              </a:rPr>
              <a:t>Upon viewing the offers, consumers complete all required offer information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+mn-lt"/>
              </a:rPr>
              <a:t>&amp; re-confirm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+mn-lt"/>
              </a:rPr>
              <a:t>their selection, allowing their personal information to be sent to the desired brand via </a:t>
            </a:r>
            <a:r>
              <a:rPr lang="en-US" sz="1200" dirty="0" smtClean="0">
                <a:latin typeface="+mn-lt"/>
              </a:rPr>
              <a:t>RR</a:t>
            </a:r>
            <a:r>
              <a:rPr lang="en-US" sz="1200" dirty="0" smtClean="0">
                <a:latin typeface="+mn-lt"/>
              </a:rPr>
              <a:t>.</a:t>
            </a:r>
            <a:endParaRPr lang="en-US" sz="1200" dirty="0" smtClean="0">
              <a:latin typeface="+mn-lt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226629" y="1823146"/>
            <a:ext cx="2162621" cy="65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722" tIns="49361" rIns="98722" bIns="49361">
            <a:spAutoFit/>
          </a:bodyPr>
          <a:lstStyle>
            <a:lvl1pPr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+mn-lt"/>
              </a:rPr>
              <a:t>Selected offers are confirmed and auto responder email(s) can be deployed if needed.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-63500" y="2527300"/>
            <a:ext cx="0" cy="1739900"/>
          </a:xfrm>
          <a:prstGeom prst="line">
            <a:avLst/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4699000" y="2597150"/>
            <a:ext cx="0" cy="444500"/>
          </a:xfrm>
          <a:prstGeom prst="line">
            <a:avLst/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00961" y="6063128"/>
            <a:ext cx="5373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874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800" i="1" dirty="0" smtClean="0">
                <a:solidFill>
                  <a:prstClr val="black"/>
                </a:solidFill>
              </a:rPr>
              <a:t>Mock-ups are for demonstrational purposes only.</a:t>
            </a:r>
          </a:p>
        </p:txBody>
      </p:sp>
      <p:pic>
        <p:nvPicPr>
          <p:cNvPr id="16" name="Picture 10" descr="submit-sk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193" y="4623253"/>
            <a:ext cx="3386137" cy="798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834105" y="1611311"/>
            <a:ext cx="5741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6000" dirty="0" smtClean="0">
                <a:solidFill>
                  <a:srgbClr val="7F7F7F"/>
                </a:solidFill>
                <a:latin typeface="+mn-lt"/>
              </a:rPr>
              <a:t>3</a:t>
            </a: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>
            <a:off x="5639466" y="1552347"/>
            <a:ext cx="5741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6000" dirty="0" smtClean="0">
                <a:solidFill>
                  <a:srgbClr val="7F7F7F"/>
                </a:solidFill>
                <a:latin typeface="+mn-lt"/>
              </a:rPr>
              <a:t>4</a:t>
            </a:r>
          </a:p>
        </p:txBody>
      </p:sp>
      <p:pic>
        <p:nvPicPr>
          <p:cNvPr id="20" name="Picture 14" descr="Newsletter Articles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368" y="1528762"/>
            <a:ext cx="3382962" cy="3025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1" name="Picture 15" descr="Gmail - The email you requested - peter.ettenborough@gmail.co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86" y="2693064"/>
            <a:ext cx="2897187" cy="2728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32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3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</a:rPr>
              <a:t>Display and Email Capabilities</a:t>
            </a:r>
            <a:br>
              <a:rPr lang="en-US" sz="31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</a:rPr>
            </a:br>
            <a:r>
              <a:rPr lang="en-US" sz="3100" b="1" dirty="0" smtClean="0">
                <a:solidFill>
                  <a:srgbClr val="F2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</a:rPr>
              <a:t>Media Available on CPA or CPM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602" y="902606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Reach of 65 million consumers monthly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801368"/>
            <a:ext cx="4041775" cy="639762"/>
          </a:xfrm>
        </p:spPr>
        <p:txBody>
          <a:bodyPr>
            <a:normAutofit fontScale="92500"/>
          </a:bodyPr>
          <a:lstStyle/>
          <a:p>
            <a:r>
              <a:rPr lang="en-US" sz="2000" dirty="0" smtClean="0"/>
              <a:t>71% Female Audience, 39% Age 35-54</a:t>
            </a:r>
            <a:endParaRPr lang="en-US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20" y="1755032"/>
            <a:ext cx="3524219" cy="3918721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094654"/>
            <a:ext cx="1722120" cy="28346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28" y="2287468"/>
            <a:ext cx="2697972" cy="131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5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4150" y="781946"/>
            <a:ext cx="8008492" cy="4308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24747"/>
                </a:solidFill>
                <a:latin typeface="Lucida Grande"/>
                <a:cs typeface="Lucida Grande"/>
              </a:rPr>
              <a:t>SUMMARY</a:t>
            </a:r>
            <a:endParaRPr lang="en-US" sz="2200" b="1" dirty="0">
              <a:solidFill>
                <a:srgbClr val="F24747"/>
              </a:solidFill>
              <a:latin typeface="Lucida Grande"/>
              <a:cs typeface="Lucida Grand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436" y="1209223"/>
            <a:ext cx="763385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cs typeface="Lucida Grande"/>
              </a:rPr>
              <a:t>Performance-Based Solution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cs typeface="Lucida Grande"/>
              </a:rPr>
              <a:t>Pay on a fixed cost per lead basis for people who have opted-in and actively signed up and asked to communicate with your brand.  Display  media on CPL, CPA or CPM</a:t>
            </a:r>
          </a:p>
          <a:p>
            <a:endParaRPr lang="en-US" sz="1400" dirty="0" smtClean="0">
              <a:cs typeface="Lucida Grande"/>
            </a:endParaRPr>
          </a:p>
          <a:p>
            <a:r>
              <a:rPr lang="en-US" sz="2000" b="1" dirty="0" smtClean="0">
                <a:cs typeface="Lucida Grande"/>
              </a:rPr>
              <a:t>100% Transparent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cs typeface="Lucida Grande"/>
              </a:rPr>
              <a:t>Always know where your brand and offers are running</a:t>
            </a:r>
          </a:p>
          <a:p>
            <a:endParaRPr lang="en-US" sz="1600" dirty="0" smtClean="0">
              <a:cs typeface="Lucida Grande"/>
            </a:endParaRPr>
          </a:p>
          <a:p>
            <a:r>
              <a:rPr lang="en-US" sz="2000" b="1" dirty="0" smtClean="0">
                <a:cs typeface="Lucida Grande"/>
              </a:rPr>
              <a:t>Superior Validation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cs typeface="Lucida Grande"/>
              </a:rPr>
              <a:t>Our platform provides sophisticated email validation to collect, filter, de-dupe, area code/exchange validation, DPV level postal validation and flexible delivery formats</a:t>
            </a:r>
          </a:p>
          <a:p>
            <a:endParaRPr lang="en-US" sz="1600" dirty="0" smtClean="0">
              <a:cs typeface="Lucida Grande"/>
            </a:endParaRPr>
          </a:p>
          <a:p>
            <a:r>
              <a:rPr lang="en-US" sz="2000" b="1" dirty="0" smtClean="0">
                <a:cs typeface="Lucida Grande"/>
              </a:rPr>
              <a:t>Total Management Control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cs typeface="Lucida Grande"/>
              </a:rPr>
              <a:t>A simple platform that allows you to manage, optimize and control multiple campaign placements on any number of relevant sites</a:t>
            </a:r>
          </a:p>
          <a:p>
            <a:endParaRPr lang="en-US" sz="1600" dirty="0" smtClean="0">
              <a:cs typeface="Lucida Grande"/>
            </a:endParaRPr>
          </a:p>
          <a:p>
            <a:r>
              <a:rPr lang="en-US" sz="2000" b="1" dirty="0" smtClean="0">
                <a:cs typeface="Lucida Grande"/>
              </a:rPr>
              <a:t>Industry Veterans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cs typeface="Lucida Grande"/>
              </a:rPr>
              <a:t>RR</a:t>
            </a:r>
            <a:r>
              <a:rPr lang="en-US" sz="1600" dirty="0" smtClean="0">
                <a:cs typeface="Lucida Grande"/>
              </a:rPr>
              <a:t> </a:t>
            </a:r>
            <a:r>
              <a:rPr lang="en-US" sz="1600" dirty="0" smtClean="0">
                <a:cs typeface="Lucida Grande"/>
              </a:rPr>
              <a:t>is operated by hands-on, senior level personnel with years of industry experience and contacts who work primarily via exclusive relationships to maximize  program potential</a:t>
            </a:r>
          </a:p>
        </p:txBody>
      </p:sp>
      <p:pic>
        <p:nvPicPr>
          <p:cNvPr id="8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150" y="544234"/>
            <a:ext cx="8008492" cy="5753334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innerShdw blurRad="1092200" dist="1752600" dir="13500000">
              <a:srgbClr val="FF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icture 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49" y="5492722"/>
            <a:ext cx="1180952" cy="622222"/>
          </a:xfrm>
          <a:prstGeom prst="rect">
            <a:avLst/>
          </a:prstGeom>
        </p:spPr>
      </p:pic>
      <p:pic>
        <p:nvPicPr>
          <p:cNvPr id="6" name="Picture 5" descr="Picture 2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6191" y="5492722"/>
            <a:ext cx="1282540" cy="533333"/>
          </a:xfrm>
          <a:prstGeom prst="rect">
            <a:avLst/>
          </a:prstGeom>
        </p:spPr>
      </p:pic>
      <p:pic>
        <p:nvPicPr>
          <p:cNvPr id="8" name="Picture 7" descr="Picture 2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520" y="5376906"/>
            <a:ext cx="1104762" cy="54603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4150" y="4873625"/>
            <a:ext cx="8008492" cy="1423943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95399" y="5095875"/>
            <a:ext cx="6099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effectLst>
                  <a:outerShdw blurRad="50800" dist="38100" dir="5400000">
                    <a:srgbClr val="000000">
                      <a:alpha val="43000"/>
                    </a:srgbClr>
                  </a:outerShdw>
                </a:effectLst>
                <a:latin typeface="Lucida Grande"/>
                <a:cs typeface="Lucida Grande"/>
              </a:rPr>
              <a:t>Some Clients we work with:</a:t>
            </a:r>
            <a:endParaRPr lang="en-US" sz="1200" dirty="0">
              <a:solidFill>
                <a:srgbClr val="FF0000"/>
              </a:solidFill>
              <a:effectLst>
                <a:outerShdw blurRad="50800" dist="38100" dir="5400000">
                  <a:srgbClr val="000000">
                    <a:alpha val="43000"/>
                  </a:srgbClr>
                </a:outerShdw>
              </a:effectLst>
              <a:latin typeface="Lucida Grande"/>
              <a:cs typeface="Lucida Grande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8101" y="1508125"/>
            <a:ext cx="4886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Lucida Grande"/>
                <a:cs typeface="Lucida Grande"/>
              </a:rPr>
              <a:t>Contact</a:t>
            </a:r>
          </a:p>
          <a:p>
            <a:pPr algn="ctr"/>
            <a:r>
              <a:rPr lang="en-US" dirty="0" smtClean="0">
                <a:latin typeface="Lucida Grande"/>
                <a:cs typeface="Lucida Grande"/>
              </a:rPr>
              <a:t>Paul </a:t>
            </a:r>
            <a:r>
              <a:rPr lang="en-US" dirty="0" err="1" smtClean="0">
                <a:latin typeface="Lucida Grande"/>
                <a:cs typeface="Lucida Grande"/>
              </a:rPr>
              <a:t>Cetrola</a:t>
            </a:r>
            <a:endParaRPr lang="en-US" dirty="0" smtClean="0">
              <a:latin typeface="Lucida Grande"/>
              <a:cs typeface="Lucida Grande"/>
            </a:endParaRPr>
          </a:p>
          <a:p>
            <a:pPr algn="ctr"/>
            <a:r>
              <a:rPr lang="en-US" sz="1200" i="1" dirty="0" smtClean="0">
                <a:latin typeface="Lucida Grande"/>
                <a:cs typeface="Lucida Grande"/>
              </a:rPr>
              <a:t>President and </a:t>
            </a:r>
            <a:r>
              <a:rPr lang="en-US" sz="1200" i="1" dirty="0" err="1" smtClean="0">
                <a:latin typeface="Lucida Grande"/>
                <a:cs typeface="Lucida Grande"/>
              </a:rPr>
              <a:t>Ceo</a:t>
            </a:r>
            <a:endParaRPr lang="en-US" sz="1200" i="1" dirty="0" smtClean="0">
              <a:latin typeface="Lucida Grande"/>
              <a:cs typeface="Lucida Grande"/>
            </a:endParaRPr>
          </a:p>
          <a:p>
            <a:pPr algn="ctr"/>
            <a:endParaRPr lang="en-US" dirty="0" smtClean="0">
              <a:latin typeface="Lucida Grande"/>
              <a:cs typeface="Lucida Grande"/>
            </a:endParaRPr>
          </a:p>
          <a:p>
            <a:pPr algn="ctr"/>
            <a:r>
              <a:rPr lang="en-US" dirty="0" smtClean="0">
                <a:latin typeface="Lucida Grande"/>
                <a:cs typeface="Lucida Grande"/>
              </a:rPr>
              <a:t>Rising Results, Inc.</a:t>
            </a:r>
            <a:endParaRPr lang="en-US" dirty="0" smtClean="0">
              <a:latin typeface="Lucida Grande"/>
              <a:cs typeface="Lucida Grande"/>
            </a:endParaRPr>
          </a:p>
          <a:p>
            <a:pPr algn="ctr"/>
            <a:r>
              <a:rPr lang="en-US" dirty="0" smtClean="0">
                <a:latin typeface="Lucida Grande"/>
                <a:cs typeface="Lucida Grande"/>
              </a:rPr>
              <a:t>718-370-8301</a:t>
            </a:r>
            <a:endParaRPr lang="en-US" dirty="0" smtClean="0">
              <a:latin typeface="Lucida Grande"/>
              <a:cs typeface="Lucida Grande"/>
            </a:endParaRPr>
          </a:p>
          <a:p>
            <a:pPr algn="ctr"/>
            <a:r>
              <a:rPr lang="en-US" dirty="0" smtClean="0"/>
              <a:t>paul</a:t>
            </a:r>
            <a:r>
              <a:rPr lang="en-US" dirty="0" smtClean="0"/>
              <a:t>@risingresults.com</a:t>
            </a:r>
            <a:endParaRPr lang="en-US" dirty="0"/>
          </a:p>
        </p:txBody>
      </p:sp>
      <p:sp>
        <p:nvSpPr>
          <p:cNvPr id="2" name="AutoShape 2" descr="Image result for kellogg log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0" y="5358733"/>
            <a:ext cx="1605969" cy="690285"/>
          </a:xfrm>
          <a:prstGeom prst="rect">
            <a:avLst/>
          </a:prstGeom>
        </p:spPr>
      </p:pic>
      <p:pic>
        <p:nvPicPr>
          <p:cNvPr id="15" name="Picture 14" descr="Picture 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2047" y="5252492"/>
            <a:ext cx="1612698" cy="761905"/>
          </a:xfrm>
          <a:prstGeom prst="rect">
            <a:avLst/>
          </a:prstGeom>
        </p:spPr>
      </p:pic>
      <p:pic>
        <p:nvPicPr>
          <p:cNvPr id="16" name="Picture 2" descr="C:\Users\netceo\Desktop\rr materials\special projects\RR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383338"/>
            <a:ext cx="1371600" cy="36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7421</TotalTime>
  <Words>521</Words>
  <Application>Microsoft Office PowerPoint</Application>
  <PresentationFormat>On-screen Show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Display and Email Capabilities Media Available on CPA or CPM </vt:lpstr>
      <vt:lpstr>PowerPoint Presentation</vt:lpstr>
      <vt:lpstr>PowerPoint Presentation</vt:lpstr>
    </vt:vector>
  </TitlesOfParts>
  <Company>Rising Results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Ettenborough</dc:creator>
  <cp:lastModifiedBy>NETCO ENTERPRISES</cp:lastModifiedBy>
  <cp:revision>175</cp:revision>
  <dcterms:created xsi:type="dcterms:W3CDTF">2012-11-08T14:40:09Z</dcterms:created>
  <dcterms:modified xsi:type="dcterms:W3CDTF">2015-08-28T16:36:03Z</dcterms:modified>
</cp:coreProperties>
</file>